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FF99"/>
    <a:srgbClr val="FF66FF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1914" y="22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84EF267-DD1E-4FAE-8EFD-7DF3A7D51F31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35848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35849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50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51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5852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35853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54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55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56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57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35858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35859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60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61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5862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35863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4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5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6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7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5868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69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C3DE02-42E2-4A5F-BC66-80CC90AD46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33652B-2007-4FCA-8A5E-8668205D41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81124AD-674C-4608-939C-47F2D648B0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A6ECD4-7FCA-44B5-AA41-A1DD164623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E0788-243C-41A4-AC2E-5FFFA5B32A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B15D35-EBD4-4D34-81EA-B19D386A2CE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754BB0-F3C1-449F-AD9C-65F6A7BDFA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4C68A-F6F4-41FA-AE35-6DBFA3ED56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6DFB6-7101-4AB4-B182-2294D5518A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58A71-F848-40E0-BC4B-5197899CD6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521B84-9B76-45B9-AE9F-DAAFBB63CE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0BD87D4-E247-4AF2-B879-7F123E75397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482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2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4826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3482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4836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34837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3483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3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4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484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4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4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4844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3484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4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4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4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4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5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5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5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34853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3485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5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485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3485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3485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485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3486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6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6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6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6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6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6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86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3486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908050"/>
            <a:ext cx="7772400" cy="606425"/>
          </a:xfrm>
          <a:solidFill>
            <a:srgbClr val="FFFF99"/>
          </a:solidFill>
        </p:spPr>
        <p:txBody>
          <a:bodyPr/>
          <a:lstStyle/>
          <a:p>
            <a:r>
              <a:rPr lang="ru-RU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Проектирование БД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1989138"/>
            <a:ext cx="7848600" cy="4392612"/>
          </a:xfrm>
        </p:spPr>
        <p:txBody>
          <a:bodyPr/>
          <a:lstStyle/>
          <a:p>
            <a:r>
              <a:rPr lang="ru-RU" dirty="0"/>
              <a:t>СУБД </a:t>
            </a:r>
            <a:r>
              <a:rPr lang="en-US" dirty="0"/>
              <a:t>Microsoft Access.</a:t>
            </a:r>
          </a:p>
          <a:p>
            <a:r>
              <a:rPr lang="en-US" dirty="0"/>
              <a:t>Access </a:t>
            </a:r>
            <a:r>
              <a:rPr lang="ru-RU" dirty="0"/>
              <a:t>(«доступ») – это полноценная реляционная СУБД. В которой может работать как пользователь, который не владеет основами программирования, так и профессионал, который создает приложения на языке </a:t>
            </a:r>
            <a:r>
              <a:rPr lang="en-US" dirty="0"/>
              <a:t>Visual Basic </a:t>
            </a:r>
            <a:r>
              <a:rPr lang="en-US" dirty="0" err="1"/>
              <a:t>fo</a:t>
            </a:r>
            <a:r>
              <a:rPr lang="en-US" dirty="0"/>
              <a:t> Application (VBA</a:t>
            </a:r>
            <a:r>
              <a:rPr lang="ru-RU" dirty="0"/>
              <a:t>).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5715008" y="5643578"/>
            <a:ext cx="3214710" cy="928694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7030A0"/>
                </a:solidFill>
              </a:rPr>
              <a:t>Белова </a:t>
            </a:r>
            <a:r>
              <a:rPr lang="ru-RU" dirty="0">
                <a:solidFill>
                  <a:srgbClr val="7030A0"/>
                </a:solidFill>
              </a:rPr>
              <a:t>Е</a:t>
            </a:r>
            <a:r>
              <a:rPr lang="ru-RU" dirty="0" smtClean="0">
                <a:solidFill>
                  <a:srgbClr val="7030A0"/>
                </a:solidFill>
              </a:rPr>
              <a:t>лена Ивановна,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учитель, сш №56</a:t>
            </a:r>
            <a:r>
              <a:rPr lang="ru-RU" smtClean="0">
                <a:solidFill>
                  <a:srgbClr val="7030A0"/>
                </a:solidFill>
              </a:rPr>
              <a:t>, </a:t>
            </a:r>
            <a:endParaRPr lang="ru-RU" smtClean="0">
              <a:solidFill>
                <a:srgbClr val="7030A0"/>
              </a:solidFill>
            </a:endParaRPr>
          </a:p>
          <a:p>
            <a:r>
              <a:rPr lang="ru-RU" smtClean="0">
                <a:solidFill>
                  <a:srgbClr val="7030A0"/>
                </a:solidFill>
              </a:rPr>
              <a:t>г</a:t>
            </a:r>
            <a:r>
              <a:rPr lang="ru-RU" dirty="0" smtClean="0">
                <a:solidFill>
                  <a:srgbClr val="7030A0"/>
                </a:solidFill>
              </a:rPr>
              <a:t>. Счастье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0"/>
                            </p:stCondLst>
                            <p:childTnLst>
                              <p:par>
                                <p:cTn id="11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680"/>
                            </p:stCondLst>
                            <p:childTnLst>
                              <p:par>
                                <p:cTn id="16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1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981075"/>
            <a:ext cx="8229600" cy="1143000"/>
          </a:xfrm>
        </p:spPr>
        <p:txBody>
          <a:bodyPr/>
          <a:lstStyle/>
          <a:p>
            <a:r>
              <a:rPr lang="ru-RU">
                <a:solidFill>
                  <a:srgbClr val="FF3399"/>
                </a:solidFill>
              </a:rPr>
              <a:t>Запуск </a:t>
            </a:r>
            <a:r>
              <a:rPr lang="en-US">
                <a:solidFill>
                  <a:srgbClr val="FF3399"/>
                </a:solidFill>
              </a:rPr>
              <a:t>Access</a:t>
            </a:r>
            <a:endParaRPr lang="ru-RU">
              <a:solidFill>
                <a:srgbClr val="FF3399"/>
              </a:solidFill>
            </a:endParaRP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2052638" y="3500438"/>
            <a:ext cx="504825" cy="485775"/>
          </a:xfrm>
          <a:prstGeom prst="notchedRightArrow">
            <a:avLst>
              <a:gd name="adj1" fmla="val 50000"/>
              <a:gd name="adj2" fmla="val 259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4213225" y="3500438"/>
            <a:ext cx="504825" cy="485775"/>
          </a:xfrm>
          <a:prstGeom prst="notchedRightArrow">
            <a:avLst>
              <a:gd name="adj1" fmla="val 50000"/>
              <a:gd name="adj2" fmla="val 259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468313" y="3355975"/>
            <a:ext cx="1584325" cy="9144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>
            <a:prstShdw prst="shdw15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pPr algn="ctr"/>
            <a:r>
              <a:rPr lang="ru-RU" sz="2400" b="1" i="1">
                <a:latin typeface="Arial" charset="0"/>
              </a:rPr>
              <a:t>ПУСК</a:t>
            </a:r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auto">
          <a:xfrm>
            <a:off x="2557463" y="3355975"/>
            <a:ext cx="1655762" cy="9144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>
            <a:prstShdw prst="shdw15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pPr algn="ctr"/>
            <a:r>
              <a:rPr lang="ru-RU" b="1" i="1">
                <a:latin typeface="Arial" charset="0"/>
              </a:rPr>
              <a:t>ПРОГРАММЫ</a:t>
            </a:r>
          </a:p>
        </p:txBody>
      </p:sp>
      <p:sp>
        <p:nvSpPr>
          <p:cNvPr id="3084" name="AutoShape 12"/>
          <p:cNvSpPr>
            <a:spLocks noChangeArrowheads="1"/>
          </p:cNvSpPr>
          <p:nvPr/>
        </p:nvSpPr>
        <p:spPr bwMode="auto">
          <a:xfrm>
            <a:off x="4718050" y="3355975"/>
            <a:ext cx="1727200" cy="9144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>
            <a:prstShdw prst="shdw15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pPr algn="ctr"/>
            <a:r>
              <a:rPr lang="en-US" b="1">
                <a:latin typeface="Arial" charset="0"/>
              </a:rPr>
              <a:t>Microsoft Office</a:t>
            </a:r>
            <a:endParaRPr lang="ru-RU" b="1">
              <a:latin typeface="Arial" charset="0"/>
            </a:endParaRPr>
          </a:p>
        </p:txBody>
      </p:sp>
      <p:sp>
        <p:nvSpPr>
          <p:cNvPr id="3085" name="AutoShape 13"/>
          <p:cNvSpPr>
            <a:spLocks noChangeArrowheads="1"/>
          </p:cNvSpPr>
          <p:nvPr/>
        </p:nvSpPr>
        <p:spPr bwMode="auto">
          <a:xfrm>
            <a:off x="6445250" y="3500438"/>
            <a:ext cx="504825" cy="485775"/>
          </a:xfrm>
          <a:prstGeom prst="notchedRightArrow">
            <a:avLst>
              <a:gd name="adj1" fmla="val 50000"/>
              <a:gd name="adj2" fmla="val 259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6" name="AutoShape 14"/>
          <p:cNvSpPr>
            <a:spLocks noChangeArrowheads="1"/>
          </p:cNvSpPr>
          <p:nvPr/>
        </p:nvSpPr>
        <p:spPr bwMode="auto">
          <a:xfrm>
            <a:off x="6950075" y="3284538"/>
            <a:ext cx="1871663" cy="9144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>
            <a:prstShdw prst="shdw15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pPr algn="ctr"/>
            <a:r>
              <a:rPr lang="en-US" b="1">
                <a:latin typeface="Arial" charset="0"/>
              </a:rPr>
              <a:t>Microsoft Access</a:t>
            </a:r>
            <a:endParaRPr lang="ru-RU" b="1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7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FF3399"/>
                </a:solidFill>
              </a:rPr>
              <a:t>Этапы создания БД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Clr>
                <a:srgbClr val="660066"/>
              </a:buClr>
              <a:buFontTx/>
              <a:buAutoNum type="arabicPeriod"/>
            </a:pPr>
            <a:r>
              <a:rPr lang="ru-RU" sz="2800">
                <a:solidFill>
                  <a:srgbClr val="660066"/>
                </a:solidFill>
              </a:rPr>
              <a:t>Проектирование БД.</a:t>
            </a:r>
          </a:p>
          <a:p>
            <a:pPr marL="609600" indent="-609600">
              <a:lnSpc>
                <a:spcPct val="90000"/>
              </a:lnSpc>
              <a:buClr>
                <a:srgbClr val="660066"/>
              </a:buClr>
              <a:buFontTx/>
              <a:buAutoNum type="arabicPeriod"/>
            </a:pPr>
            <a:r>
              <a:rPr lang="ru-RU" sz="2800">
                <a:solidFill>
                  <a:srgbClr val="660066"/>
                </a:solidFill>
              </a:rPr>
              <a:t>Задание структуры БД.</a:t>
            </a:r>
          </a:p>
          <a:p>
            <a:pPr marL="609600" indent="-609600">
              <a:lnSpc>
                <a:spcPct val="90000"/>
              </a:lnSpc>
              <a:buClr>
                <a:srgbClr val="660066"/>
              </a:buClr>
              <a:buFontTx/>
              <a:buAutoNum type="arabicPeriod"/>
            </a:pPr>
            <a:r>
              <a:rPr lang="ru-RU" sz="2800">
                <a:solidFill>
                  <a:srgbClr val="660066"/>
                </a:solidFill>
              </a:rPr>
              <a:t>Ввод структуры данных с описанием типов данных вводимых в поля таблицы.</a:t>
            </a:r>
          </a:p>
          <a:p>
            <a:pPr marL="609600" indent="-609600">
              <a:lnSpc>
                <a:spcPct val="90000"/>
              </a:lnSpc>
              <a:buClr>
                <a:srgbClr val="660066"/>
              </a:buClr>
              <a:buFontTx/>
              <a:buAutoNum type="arabicPeriod"/>
            </a:pPr>
            <a:r>
              <a:rPr lang="ru-RU" sz="2800">
                <a:solidFill>
                  <a:srgbClr val="660066"/>
                </a:solidFill>
              </a:rPr>
              <a:t>Непосредственный ввод данных в БД.</a:t>
            </a:r>
          </a:p>
          <a:p>
            <a:pPr marL="609600" indent="-609600">
              <a:lnSpc>
                <a:spcPct val="90000"/>
              </a:lnSpc>
              <a:buClr>
                <a:srgbClr val="660066"/>
              </a:buClr>
              <a:buFontTx/>
              <a:buAutoNum type="arabicPeriod"/>
            </a:pPr>
            <a:r>
              <a:rPr lang="ru-RU" sz="2800">
                <a:solidFill>
                  <a:srgbClr val="660066"/>
                </a:solidFill>
              </a:rPr>
              <a:t>Редактирование данных.</a:t>
            </a:r>
          </a:p>
          <a:p>
            <a:pPr marL="609600" indent="-609600">
              <a:lnSpc>
                <a:spcPct val="90000"/>
              </a:lnSpc>
              <a:buClr>
                <a:srgbClr val="660066"/>
              </a:buClr>
              <a:buFontTx/>
              <a:buAutoNum type="arabicPeriod"/>
            </a:pPr>
            <a:r>
              <a:rPr lang="ru-RU" sz="2800">
                <a:solidFill>
                  <a:srgbClr val="660066"/>
                </a:solidFill>
              </a:rPr>
              <a:t>Манипулирование данными.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4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4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4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34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4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34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9" name="Rectangle 3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185" name="Group 65"/>
          <p:cNvGraphicFramePr>
            <a:graphicFrameLocks noGrp="1"/>
          </p:cNvGraphicFramePr>
          <p:nvPr>
            <p:ph idx="1"/>
          </p:nvPr>
        </p:nvGraphicFramePr>
        <p:xfrm>
          <a:off x="457200" y="333375"/>
          <a:ext cx="8229600" cy="5759451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Имена полей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Типы данных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Длина поля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30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Название кабинета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Текстовой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30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Номер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Числовой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022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Класс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Текстовой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020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Учитель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Текстовой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020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Нагрузка кабинета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Числовой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939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Наличие сигнализации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Логический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FF3399"/>
                </a:solidFill>
              </a:rPr>
              <a:t>Структура БД будет такова:</a:t>
            </a:r>
          </a:p>
        </p:txBody>
      </p:sp>
      <p:graphicFrame>
        <p:nvGraphicFramePr>
          <p:cNvPr id="7234" name="Group 66"/>
          <p:cNvGraphicFramePr>
            <a:graphicFrameLocks noGrp="1"/>
          </p:cNvGraphicFramePr>
          <p:nvPr>
            <p:ph idx="1"/>
          </p:nvPr>
        </p:nvGraphicFramePr>
        <p:xfrm>
          <a:off x="827088" y="2609850"/>
          <a:ext cx="7561262" cy="1683385"/>
        </p:xfrm>
        <a:graphic>
          <a:graphicData uri="http://schemas.openxmlformats.org/drawingml/2006/table">
            <a:tbl>
              <a:tblPr/>
              <a:tblGrid>
                <a:gridCol w="1512887"/>
                <a:gridCol w="1008063"/>
                <a:gridCol w="792162"/>
                <a:gridCol w="1152525"/>
                <a:gridCol w="1366838"/>
                <a:gridCol w="1728787"/>
              </a:tblGrid>
              <a:tr h="1165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Название кабинета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Номер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Класс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учитель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Нагрузка кабинета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Наличие сигнализации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76250"/>
            <a:ext cx="6870700" cy="1276350"/>
          </a:xfrm>
        </p:spPr>
        <p:txBody>
          <a:bodyPr/>
          <a:lstStyle/>
          <a:p>
            <a:r>
              <a:rPr lang="ru-RU">
                <a:solidFill>
                  <a:srgbClr val="FF3399"/>
                </a:solidFill>
              </a:rPr>
              <a:t>Типы и свойства полей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317750"/>
            <a:ext cx="7696200" cy="3168650"/>
          </a:xfrm>
        </p:spPr>
        <p:txBody>
          <a:bodyPr/>
          <a:lstStyle/>
          <a:p>
            <a:pPr marL="990600" lvl="1" indent="-533400">
              <a:buFontTx/>
              <a:buNone/>
            </a:pPr>
            <a:r>
              <a:rPr lang="ru-RU" sz="3600">
                <a:solidFill>
                  <a:srgbClr val="660066"/>
                </a:solidFill>
              </a:rPr>
              <a:t>Существует 3 способа создания таблиц:</a:t>
            </a:r>
          </a:p>
          <a:p>
            <a:pPr marL="609600" indent="-609600">
              <a:buClr>
                <a:srgbClr val="660066"/>
              </a:buClr>
              <a:buFontTx/>
              <a:buAutoNum type="arabicParenR"/>
            </a:pPr>
            <a:r>
              <a:rPr lang="ru-RU">
                <a:solidFill>
                  <a:srgbClr val="660066"/>
                </a:solidFill>
              </a:rPr>
              <a:t>в режиме конструктора;</a:t>
            </a:r>
          </a:p>
          <a:p>
            <a:pPr marL="609600" indent="-609600">
              <a:buClr>
                <a:srgbClr val="660066"/>
              </a:buClr>
              <a:buFontTx/>
              <a:buAutoNum type="arabicParenR"/>
            </a:pPr>
            <a:r>
              <a:rPr lang="ru-RU">
                <a:solidFill>
                  <a:srgbClr val="660066"/>
                </a:solidFill>
              </a:rPr>
              <a:t>в режиме мастера;</a:t>
            </a:r>
          </a:p>
          <a:p>
            <a:pPr marL="609600" indent="-609600">
              <a:buClr>
                <a:srgbClr val="660066"/>
              </a:buClr>
              <a:buFontTx/>
              <a:buAutoNum type="arabicParenR"/>
            </a:pPr>
            <a:r>
              <a:rPr lang="ru-RU">
                <a:solidFill>
                  <a:srgbClr val="660066"/>
                </a:solidFill>
              </a:rPr>
              <a:t>в режиме ручного ввода;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2"/>
      <p:bldP spid="92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089025"/>
          </a:xfrm>
        </p:spPr>
        <p:txBody>
          <a:bodyPr/>
          <a:lstStyle/>
          <a:p>
            <a:r>
              <a:rPr lang="ru-RU" sz="3200">
                <a:solidFill>
                  <a:srgbClr val="FF3399"/>
                </a:solidFill>
              </a:rPr>
              <a:t>В окне конструктора таблицы задаются: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229600" cy="4464050"/>
          </a:xfrm>
        </p:spPr>
        <p:txBody>
          <a:bodyPr/>
          <a:lstStyle/>
          <a:p>
            <a:pPr>
              <a:lnSpc>
                <a:spcPct val="90000"/>
              </a:lnSpc>
              <a:buClr>
                <a:srgbClr val="660066"/>
              </a:buClr>
              <a:buFont typeface="Wingdings" pitchFamily="2" charset="2"/>
              <a:buChar char="Ø"/>
            </a:pPr>
            <a:r>
              <a:rPr lang="ru-RU" sz="2400"/>
              <a:t> </a:t>
            </a:r>
            <a:r>
              <a:rPr lang="ru-RU" sz="2400">
                <a:solidFill>
                  <a:srgbClr val="660066"/>
                </a:solidFill>
              </a:rPr>
              <a:t>имена;</a:t>
            </a:r>
          </a:p>
          <a:p>
            <a:pPr>
              <a:lnSpc>
                <a:spcPct val="90000"/>
              </a:lnSpc>
              <a:buClr>
                <a:srgbClr val="660066"/>
              </a:buClr>
              <a:buFont typeface="Wingdings" pitchFamily="2" charset="2"/>
              <a:buChar char="Ø"/>
            </a:pPr>
            <a:r>
              <a:rPr lang="ru-RU" sz="2400">
                <a:solidFill>
                  <a:srgbClr val="660066"/>
                </a:solidFill>
              </a:rPr>
              <a:t> типы и свойства полей;</a:t>
            </a:r>
          </a:p>
          <a:p>
            <a:pPr>
              <a:lnSpc>
                <a:spcPct val="90000"/>
              </a:lnSpc>
              <a:buClr>
                <a:srgbClr val="660066"/>
              </a:buClr>
              <a:buFont typeface="Wingdings" pitchFamily="2" charset="2"/>
              <a:buChar char="Ø"/>
            </a:pPr>
            <a:endParaRPr lang="ru-RU" sz="2400">
              <a:solidFill>
                <a:srgbClr val="660066"/>
              </a:solidFill>
            </a:endParaRPr>
          </a:p>
          <a:p>
            <a:pPr>
              <a:lnSpc>
                <a:spcPct val="90000"/>
              </a:lnSpc>
              <a:buClr>
                <a:srgbClr val="660066"/>
              </a:buClr>
              <a:buFont typeface="Wingdings" pitchFamily="2" charset="2"/>
              <a:buNone/>
            </a:pPr>
            <a:r>
              <a:rPr lang="ru-RU" sz="2400">
                <a:solidFill>
                  <a:srgbClr val="660066"/>
                </a:solidFill>
              </a:rPr>
              <a:t>    Имя поля имеет определенные    </a:t>
            </a:r>
          </a:p>
          <a:p>
            <a:pPr>
              <a:lnSpc>
                <a:spcPct val="90000"/>
              </a:lnSpc>
              <a:buClr>
                <a:srgbClr val="660066"/>
              </a:buClr>
              <a:buFont typeface="Wingdings" pitchFamily="2" charset="2"/>
              <a:buNone/>
            </a:pPr>
            <a:r>
              <a:rPr lang="ru-RU" sz="2400">
                <a:solidFill>
                  <a:srgbClr val="660066"/>
                </a:solidFill>
              </a:rPr>
              <a:t>    ограничения:</a:t>
            </a:r>
          </a:p>
          <a:p>
            <a:pPr>
              <a:lnSpc>
                <a:spcPct val="90000"/>
              </a:lnSpc>
              <a:buClr>
                <a:srgbClr val="660066"/>
              </a:buClr>
              <a:buFont typeface="Wingdings" pitchFamily="2" charset="2"/>
              <a:buChar char="Ø"/>
            </a:pPr>
            <a:r>
              <a:rPr lang="ru-RU" sz="2400">
                <a:solidFill>
                  <a:srgbClr val="660066"/>
                </a:solidFill>
              </a:rPr>
              <a:t> длина не должна превышать 68      </a:t>
            </a:r>
          </a:p>
          <a:p>
            <a:pPr>
              <a:lnSpc>
                <a:spcPct val="90000"/>
              </a:lnSpc>
              <a:buClr>
                <a:srgbClr val="660066"/>
              </a:buClr>
              <a:buFont typeface="Wingdings" pitchFamily="2" charset="2"/>
              <a:buNone/>
            </a:pPr>
            <a:r>
              <a:rPr lang="ru-RU" sz="2400">
                <a:solidFill>
                  <a:srgbClr val="660066"/>
                </a:solidFill>
              </a:rPr>
              <a:t>    символов;</a:t>
            </a:r>
          </a:p>
          <a:p>
            <a:pPr>
              <a:lnSpc>
                <a:spcPct val="90000"/>
              </a:lnSpc>
              <a:buClr>
                <a:srgbClr val="660066"/>
              </a:buClr>
              <a:buFont typeface="Wingdings" pitchFamily="2" charset="2"/>
              <a:buChar char="Ø"/>
            </a:pPr>
            <a:r>
              <a:rPr lang="ru-RU" sz="2400">
                <a:solidFill>
                  <a:srgbClr val="660066"/>
                </a:solidFill>
              </a:rPr>
              <a:t> нельзя использовать символы </a:t>
            </a:r>
            <a:r>
              <a:rPr lang="ru-RU" sz="2400">
                <a:solidFill>
                  <a:srgbClr val="FF3399"/>
                </a:solidFill>
              </a:rPr>
              <a:t>!</a:t>
            </a:r>
            <a:r>
              <a:rPr lang="ru-RU" sz="2400">
                <a:solidFill>
                  <a:srgbClr val="660066"/>
                </a:solidFill>
              </a:rPr>
              <a:t>, </a:t>
            </a:r>
            <a:r>
              <a:rPr lang="ru-RU" sz="2400">
                <a:solidFill>
                  <a:srgbClr val="FF3399"/>
                </a:solidFill>
              </a:rPr>
              <a:t>.</a:t>
            </a:r>
            <a:r>
              <a:rPr lang="ru-RU" sz="2400">
                <a:solidFill>
                  <a:srgbClr val="660066"/>
                </a:solidFill>
              </a:rPr>
              <a:t>, </a:t>
            </a:r>
            <a:r>
              <a:rPr lang="en-US" sz="2400">
                <a:solidFill>
                  <a:srgbClr val="FF3399"/>
                </a:solidFill>
              </a:rPr>
              <a:t>[]</a:t>
            </a:r>
            <a:r>
              <a:rPr lang="en-US" sz="2400">
                <a:solidFill>
                  <a:srgbClr val="660066"/>
                </a:solidFill>
              </a:rPr>
              <a:t>.</a:t>
            </a:r>
            <a:r>
              <a:rPr lang="ru-RU" sz="2400">
                <a:solidFill>
                  <a:srgbClr val="660066"/>
                </a:solidFill>
              </a:rPr>
              <a:t>   </a:t>
            </a:r>
          </a:p>
          <a:p>
            <a:pPr>
              <a:lnSpc>
                <a:spcPct val="90000"/>
              </a:lnSpc>
              <a:buClr>
                <a:srgbClr val="660066"/>
              </a:buClr>
              <a:buFont typeface="Wingdings" pitchFamily="2" charset="2"/>
              <a:buNone/>
            </a:pPr>
            <a:r>
              <a:rPr lang="ru-RU" sz="2400">
                <a:solidFill>
                  <a:srgbClr val="660066"/>
                </a:solidFill>
              </a:rPr>
              <a:t>    Для определения свойств поля используется бланк </a:t>
            </a:r>
            <a:r>
              <a:rPr lang="ru-RU" sz="2400" i="1">
                <a:solidFill>
                  <a:srgbClr val="660066"/>
                </a:solidFill>
              </a:rPr>
              <a:t>Свойства поля </a:t>
            </a:r>
            <a:r>
              <a:rPr lang="ru-RU" sz="2400">
                <a:solidFill>
                  <a:srgbClr val="660066"/>
                </a:solidFill>
              </a:rPr>
              <a:t>в нижней части окна конструктора таблиц.</a:t>
            </a:r>
          </a:p>
          <a:p>
            <a:pPr>
              <a:lnSpc>
                <a:spcPct val="90000"/>
              </a:lnSpc>
              <a:buClr>
                <a:schemeClr val="accent2"/>
              </a:buClr>
              <a:buFont typeface="Wingdings" pitchFamily="2" charset="2"/>
              <a:buNone/>
            </a:pPr>
            <a:endParaRPr lang="ru-RU" sz="2400" i="1">
              <a:solidFill>
                <a:srgbClr val="66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800"/>
                            </p:stCondLst>
                            <p:childTnLst>
                              <p:par>
                                <p:cTn id="2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100"/>
                            </p:stCondLst>
                            <p:childTnLst>
                              <p:par>
                                <p:cTn id="28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200"/>
                            </p:stCondLst>
                            <p:childTnLst>
                              <p:par>
                                <p:cTn id="34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4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300"/>
                            </p:stCondLst>
                            <p:childTnLst>
                              <p:par>
                                <p:cTn id="46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9400"/>
                            </p:stCondLst>
                            <p:childTnLst>
                              <p:par>
                                <p:cTn id="5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1"/>
      <p:bldP spid="1024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>
                <a:solidFill>
                  <a:srgbClr val="FF3399"/>
                </a:solidFill>
              </a:rPr>
              <a:t>Введение и редактирование данных в таблицу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sz="2000"/>
              <a:t>                  </a:t>
            </a:r>
            <a:r>
              <a:rPr lang="ru-RU" sz="2000">
                <a:solidFill>
                  <a:srgbClr val="660066"/>
                </a:solidFill>
              </a:rPr>
              <a:t>Горячие клавиши:</a:t>
            </a:r>
          </a:p>
          <a:p>
            <a:r>
              <a:rPr lang="en-US" sz="2000">
                <a:solidFill>
                  <a:srgbClr val="660066"/>
                </a:solidFill>
              </a:rPr>
              <a:t>Shift+F2 – </a:t>
            </a:r>
            <a:r>
              <a:rPr lang="ru-RU" sz="2000">
                <a:solidFill>
                  <a:srgbClr val="660066"/>
                </a:solidFill>
              </a:rPr>
              <a:t>открытие окна для редактирования поля;</a:t>
            </a:r>
          </a:p>
          <a:p>
            <a:r>
              <a:rPr lang="en-US" sz="2000">
                <a:solidFill>
                  <a:srgbClr val="660066"/>
                </a:solidFill>
              </a:rPr>
              <a:t>Ctrl+Alt+</a:t>
            </a:r>
            <a:r>
              <a:rPr lang="ru-RU" sz="2000">
                <a:solidFill>
                  <a:srgbClr val="660066"/>
                </a:solidFill>
              </a:rPr>
              <a:t>ПРОБЕЛ – вставка в поле значения по умолчанию;</a:t>
            </a:r>
          </a:p>
          <a:p>
            <a:r>
              <a:rPr lang="ru-RU" sz="2000">
                <a:solidFill>
                  <a:srgbClr val="660066"/>
                </a:solidFill>
              </a:rPr>
              <a:t>С</a:t>
            </a:r>
            <a:r>
              <a:rPr lang="en-US" sz="2000">
                <a:solidFill>
                  <a:srgbClr val="660066"/>
                </a:solidFill>
              </a:rPr>
              <a:t>trl+`(</a:t>
            </a:r>
            <a:r>
              <a:rPr lang="ru-RU" sz="2000">
                <a:solidFill>
                  <a:srgbClr val="660066"/>
                </a:solidFill>
              </a:rPr>
              <a:t>апостроф) – вставка в поле значения по умолчанию;</a:t>
            </a:r>
          </a:p>
          <a:p>
            <a:r>
              <a:rPr lang="en-US" sz="2000">
                <a:solidFill>
                  <a:srgbClr val="660066"/>
                </a:solidFill>
              </a:rPr>
              <a:t>Shift+</a:t>
            </a:r>
            <a:r>
              <a:rPr lang="ru-RU" sz="2000">
                <a:solidFill>
                  <a:srgbClr val="660066"/>
                </a:solidFill>
              </a:rPr>
              <a:t>стрелка вправо – посимвольное выделение значения поля;</a:t>
            </a:r>
          </a:p>
          <a:p>
            <a:r>
              <a:rPr lang="ru-RU" sz="2000">
                <a:solidFill>
                  <a:srgbClr val="660066"/>
                </a:solidFill>
              </a:rPr>
              <a:t>ТАВ – последовательное выделение записей в полях.</a:t>
            </a:r>
          </a:p>
          <a:p>
            <a:endParaRPr lang="ru-RU" sz="2000">
              <a:solidFill>
                <a:srgbClr val="66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2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2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2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2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52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52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>
                <a:solidFill>
                  <a:srgbClr val="FF3399"/>
                </a:solidFill>
              </a:rPr>
              <a:t>Виды редактирования структуры БД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332038"/>
            <a:ext cx="8229600" cy="4525962"/>
          </a:xfrm>
        </p:spPr>
        <p:txBody>
          <a:bodyPr/>
          <a:lstStyle/>
          <a:p>
            <a:r>
              <a:rPr lang="ru-RU"/>
              <a:t> </a:t>
            </a:r>
            <a:r>
              <a:rPr lang="ru-RU">
                <a:solidFill>
                  <a:srgbClr val="660066"/>
                </a:solidFill>
              </a:rPr>
              <a:t>изменение имени поля;</a:t>
            </a:r>
          </a:p>
          <a:p>
            <a:r>
              <a:rPr lang="ru-RU">
                <a:solidFill>
                  <a:srgbClr val="660066"/>
                </a:solidFill>
              </a:rPr>
              <a:t> изменение типа данных;</a:t>
            </a:r>
          </a:p>
          <a:p>
            <a:r>
              <a:rPr lang="ru-RU">
                <a:solidFill>
                  <a:srgbClr val="660066"/>
                </a:solidFill>
              </a:rPr>
              <a:t> изменение шаблона данных;</a:t>
            </a:r>
          </a:p>
          <a:p>
            <a:r>
              <a:rPr lang="ru-RU">
                <a:solidFill>
                  <a:srgbClr val="660066"/>
                </a:solidFill>
              </a:rPr>
              <a:t> добавление и удаление поля;</a:t>
            </a:r>
          </a:p>
          <a:p>
            <a:r>
              <a:rPr lang="ru-RU">
                <a:solidFill>
                  <a:srgbClr val="660066"/>
                </a:solidFill>
              </a:rPr>
              <a:t> добавление или удаление записи;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</p:bldLst>
  </p:timing>
</p:sld>
</file>

<file path=ppt/theme/theme1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135</TotalTime>
  <Words>308</Words>
  <Application>Microsoft Office PowerPoint</Application>
  <PresentationFormat>Экран (4:3)</PresentationFormat>
  <Paragraphs>74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Пастель</vt:lpstr>
      <vt:lpstr>Проектирование БД</vt:lpstr>
      <vt:lpstr>Запуск Access</vt:lpstr>
      <vt:lpstr>Этапы создания БД</vt:lpstr>
      <vt:lpstr>Слайд 4</vt:lpstr>
      <vt:lpstr>Структура БД будет такова:</vt:lpstr>
      <vt:lpstr>Типы и свойства полей</vt:lpstr>
      <vt:lpstr>В окне конструктора таблицы задаются:</vt:lpstr>
      <vt:lpstr>Введение и редактирование данных в таблицу</vt:lpstr>
      <vt:lpstr>Виды редактирования структуры БД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Проектирование БД</dc:title>
  <dc:creator>lena</dc:creator>
  <cp:lastModifiedBy>ELENA</cp:lastModifiedBy>
  <cp:revision>5</cp:revision>
  <dcterms:created xsi:type="dcterms:W3CDTF">2008-12-02T17:15:02Z</dcterms:created>
  <dcterms:modified xsi:type="dcterms:W3CDTF">2009-03-08T13:27:57Z</dcterms:modified>
</cp:coreProperties>
</file>