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074E71-6D23-48C5-84FD-1725D6855E36}" type="datetimeFigureOut">
              <a:rPr lang="ru-RU" smtClean="0"/>
              <a:pPr/>
              <a:t>10.01.2010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986CDA-A1B2-496E-8170-2467B069A6F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986CDA-A1B2-496E-8170-2467B069A6FE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428868"/>
            <a:ext cx="7772400" cy="23145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Составление формул с относительными и абсолютными ссылками в электронных таблицах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Batavia" pitchFamily="2" charset="0"/>
              </a:rPr>
              <a:t>Microsoft Excel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86116" y="5286388"/>
            <a:ext cx="48577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Майорова</a:t>
            </a:r>
            <a:r>
              <a:rPr lang="ru-RU" dirty="0" smtClean="0"/>
              <a:t> Ольга Дмитриевна, </a:t>
            </a:r>
          </a:p>
          <a:p>
            <a:pPr algn="ctr"/>
            <a:r>
              <a:rPr lang="ru-RU" dirty="0" smtClean="0"/>
              <a:t>учитель информатики МОУ «СОШ №6» </a:t>
            </a:r>
          </a:p>
          <a:p>
            <a:pPr algn="ctr"/>
            <a:r>
              <a:rPr lang="ru-RU" dirty="0" smtClean="0"/>
              <a:t>г.Гая Оренбургской области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r="-873" b="3490"/>
          <a:stretch>
            <a:fillRect/>
          </a:stretch>
        </p:blipFill>
        <p:spPr bwMode="auto">
          <a:xfrm>
            <a:off x="0" y="0"/>
            <a:ext cx="9144000" cy="6858000"/>
          </a:xfrm>
          <a:prstGeom prst="round2Diag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71472" y="1643050"/>
            <a:ext cx="82868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000" dirty="0" smtClean="0">
                <a:solidFill>
                  <a:srgbClr val="002060"/>
                </a:solidFill>
              </a:rPr>
              <a:t>Какие значения будут получены в ячейках В2 и В4?</a:t>
            </a:r>
            <a:endParaRPr lang="ru-RU" sz="4000" dirty="0">
              <a:solidFill>
                <a:srgbClr val="00206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214414" y="2928934"/>
          <a:ext cx="6929486" cy="36862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3076"/>
                <a:gridCol w="2286014"/>
                <a:gridCol w="3000396"/>
              </a:tblGrid>
              <a:tr h="614367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</a:p>
                  </a:txBody>
                  <a:tcPr marL="68580" marR="68580" marT="0" marB="0"/>
                </a:tc>
              </a:tr>
              <a:tr h="614367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4367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latin typeface="Calibri"/>
                          <a:ea typeface="Calibri"/>
                          <a:cs typeface="Times New Roman"/>
                        </a:rPr>
                        <a:t>=сумм(А1;А5)</a:t>
                      </a:r>
                    </a:p>
                  </a:txBody>
                  <a:tcPr marL="68580" marR="68580" marT="0" marB="0"/>
                </a:tc>
              </a:tr>
              <a:tr h="614367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4367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latin typeface="Calibri"/>
                          <a:ea typeface="Calibri"/>
                          <a:cs typeface="Times New Roman"/>
                        </a:rPr>
                        <a:t>=сумм(А1;А5)</a:t>
                      </a:r>
                    </a:p>
                  </a:txBody>
                  <a:tcPr marL="68580" marR="68580" marT="0" marB="0"/>
                </a:tc>
              </a:tr>
              <a:tr h="614367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r="-873" b="3490"/>
          <a:stretch>
            <a:fillRect/>
          </a:stretch>
        </p:blipFill>
        <p:spPr bwMode="auto">
          <a:xfrm>
            <a:off x="0" y="0"/>
            <a:ext cx="9144000" cy="6858000"/>
          </a:xfrm>
          <a:prstGeom prst="round2Diag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85720" y="1714488"/>
            <a:ext cx="88582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dirty="0" smtClean="0">
                <a:solidFill>
                  <a:srgbClr val="002060"/>
                </a:solidFill>
              </a:rPr>
              <a:t>Какие значения будут получены в ячейках В3 и В4, если в эти ячейки скопировать содержимое ячеек А3 и А4 соответственно?</a:t>
            </a:r>
            <a:endParaRPr lang="ru-RU" sz="3600" dirty="0">
              <a:solidFill>
                <a:srgbClr val="00206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214414" y="3429000"/>
          <a:ext cx="6929486" cy="30718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3076"/>
                <a:gridCol w="2286014"/>
                <a:gridCol w="3000396"/>
              </a:tblGrid>
              <a:tr h="614367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</a:p>
                  </a:txBody>
                  <a:tcPr marL="68580" marR="68580" marT="0" marB="0"/>
                </a:tc>
              </a:tr>
              <a:tr h="614367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Calibri"/>
                          <a:cs typeface="Times New Roman"/>
                        </a:rPr>
                        <a:t>4 </a:t>
                      </a:r>
                    </a:p>
                  </a:txBody>
                  <a:tcPr marL="68580" marR="68580" marT="0" marB="0"/>
                </a:tc>
              </a:tr>
              <a:tr h="614367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/>
                </a:tc>
              </a:tr>
              <a:tr h="614367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Calibri"/>
                          <a:cs typeface="Times New Roman"/>
                        </a:rPr>
                        <a:t>=</a:t>
                      </a:r>
                      <a:r>
                        <a:rPr lang="en-US" sz="2800">
                          <a:latin typeface="Calibri"/>
                          <a:ea typeface="Calibri"/>
                          <a:cs typeface="Times New Roman"/>
                        </a:rPr>
                        <a:t>$</a:t>
                      </a:r>
                      <a:r>
                        <a:rPr lang="ru-RU" sz="2800">
                          <a:latin typeface="Calibri"/>
                          <a:ea typeface="Calibri"/>
                          <a:cs typeface="Times New Roman"/>
                        </a:rPr>
                        <a:t>А1</a:t>
                      </a:r>
                      <a:r>
                        <a:rPr lang="en-US" sz="2800">
                          <a:latin typeface="Calibri"/>
                          <a:ea typeface="Calibri"/>
                          <a:cs typeface="Times New Roman"/>
                        </a:rPr>
                        <a:t>+$A2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4367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latin typeface="Calibri"/>
                          <a:ea typeface="Calibri"/>
                          <a:cs typeface="Times New Roman"/>
                        </a:rPr>
                        <a:t>=</a:t>
                      </a:r>
                      <a:r>
                        <a:rPr lang="ru-RU" sz="2800">
                          <a:latin typeface="Calibri"/>
                          <a:ea typeface="Calibri"/>
                          <a:cs typeface="Times New Roman"/>
                        </a:rPr>
                        <a:t>А1+А2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r="-873" b="3490"/>
          <a:stretch>
            <a:fillRect/>
          </a:stretch>
        </p:blipFill>
        <p:spPr bwMode="auto">
          <a:xfrm>
            <a:off x="0" y="0"/>
            <a:ext cx="9144000" cy="6858000"/>
          </a:xfrm>
          <a:prstGeom prst="round2Diag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71472" y="1643050"/>
            <a:ext cx="82868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dirty="0" smtClean="0">
                <a:solidFill>
                  <a:srgbClr val="002060"/>
                </a:solidFill>
              </a:rPr>
              <a:t>Какой вид примет содержащая абсолютную и относительную ссылки формула, записанная в ячейке С1, после ее копирования в ячейку С2?</a:t>
            </a:r>
            <a:endParaRPr lang="ru-RU" sz="3600" dirty="0">
              <a:solidFill>
                <a:srgbClr val="00206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57224" y="4071942"/>
          <a:ext cx="7143800" cy="18431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6607"/>
                <a:gridCol w="1595276"/>
                <a:gridCol w="2093802"/>
                <a:gridCol w="2308115"/>
              </a:tblGrid>
              <a:tr h="614367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4367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Calibri"/>
                          <a:ea typeface="Calibri"/>
                          <a:cs typeface="Times New Roman"/>
                        </a:rPr>
                        <a:t>=</a:t>
                      </a:r>
                      <a:r>
                        <a:rPr lang="en-US" sz="3200" dirty="0">
                          <a:latin typeface="Calibri"/>
                          <a:ea typeface="Calibri"/>
                          <a:cs typeface="Times New Roman"/>
                        </a:rPr>
                        <a:t>$</a:t>
                      </a:r>
                      <a:r>
                        <a:rPr lang="ru-RU" sz="3200" dirty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r>
                        <a:rPr lang="en-US" sz="3200" dirty="0">
                          <a:latin typeface="Calibri"/>
                          <a:ea typeface="Calibri"/>
                          <a:cs typeface="Times New Roman"/>
                        </a:rPr>
                        <a:t>$</a:t>
                      </a:r>
                      <a:r>
                        <a:rPr lang="ru-RU" sz="32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en-US" sz="3200" dirty="0">
                          <a:latin typeface="Calibri"/>
                          <a:ea typeface="Calibri"/>
                          <a:cs typeface="Times New Roman"/>
                        </a:rPr>
                        <a:t>*</a:t>
                      </a:r>
                      <a:r>
                        <a:rPr lang="ru-RU" sz="3200" dirty="0">
                          <a:latin typeface="Calibri"/>
                          <a:ea typeface="Calibri"/>
                          <a:cs typeface="Times New Roman"/>
                        </a:rPr>
                        <a:t>В1</a:t>
                      </a:r>
                    </a:p>
                  </a:txBody>
                  <a:tcPr marL="68580" marR="68580" marT="0" marB="0"/>
                </a:tc>
              </a:tr>
              <a:tr h="614367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latin typeface="Calibri"/>
                          <a:ea typeface="Calibri"/>
                          <a:cs typeface="Times New Roman"/>
                        </a:rPr>
                        <a:t>15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r="-873" b="3490"/>
          <a:stretch>
            <a:fillRect/>
          </a:stretch>
        </p:blipFill>
        <p:spPr bwMode="auto">
          <a:xfrm>
            <a:off x="0" y="0"/>
            <a:ext cx="9144000" cy="6858000"/>
          </a:xfrm>
          <a:prstGeom prst="round2Diag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71472" y="1785926"/>
            <a:ext cx="82868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dirty="0" smtClean="0">
                <a:solidFill>
                  <a:srgbClr val="002060"/>
                </a:solidFill>
              </a:rPr>
              <a:t>Какой результат будет вычислен в ячейке С2 после копирования в нее из ячейки С1 формулы, которая содержит абсолютную и относительные ссылки?</a:t>
            </a:r>
            <a:endParaRPr lang="ru-RU" sz="3600" dirty="0">
              <a:solidFill>
                <a:srgbClr val="00206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928662" y="4286256"/>
          <a:ext cx="7143800" cy="18431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6607"/>
                <a:gridCol w="1595276"/>
                <a:gridCol w="2093802"/>
                <a:gridCol w="2308115"/>
              </a:tblGrid>
              <a:tr h="614367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4367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Calibri"/>
                          <a:ea typeface="Calibri"/>
                          <a:cs typeface="Times New Roman"/>
                        </a:rPr>
                        <a:t>=</a:t>
                      </a:r>
                      <a:r>
                        <a:rPr lang="en-US" sz="3200" dirty="0">
                          <a:latin typeface="Calibri"/>
                          <a:ea typeface="Calibri"/>
                          <a:cs typeface="Times New Roman"/>
                        </a:rPr>
                        <a:t>$</a:t>
                      </a:r>
                      <a:r>
                        <a:rPr lang="ru-RU" sz="3200" dirty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r>
                        <a:rPr lang="en-US" sz="3200" dirty="0">
                          <a:latin typeface="Calibri"/>
                          <a:ea typeface="Calibri"/>
                          <a:cs typeface="Times New Roman"/>
                        </a:rPr>
                        <a:t>$</a:t>
                      </a:r>
                      <a:r>
                        <a:rPr lang="ru-RU" sz="32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en-US" sz="3200" dirty="0">
                          <a:latin typeface="Calibri"/>
                          <a:ea typeface="Calibri"/>
                          <a:cs typeface="Times New Roman"/>
                        </a:rPr>
                        <a:t>*</a:t>
                      </a:r>
                      <a:r>
                        <a:rPr lang="ru-RU" sz="3200" dirty="0">
                          <a:latin typeface="Calibri"/>
                          <a:ea typeface="Calibri"/>
                          <a:cs typeface="Times New Roman"/>
                        </a:rPr>
                        <a:t>В1</a:t>
                      </a:r>
                    </a:p>
                  </a:txBody>
                  <a:tcPr marL="68580" marR="68580" marT="0" marB="0"/>
                </a:tc>
              </a:tr>
              <a:tr h="614367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latin typeface="Calibri"/>
                          <a:ea typeface="Calibri"/>
                          <a:cs typeface="Times New Roman"/>
                        </a:rPr>
                        <a:t>15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r="-873" b="3490"/>
          <a:stretch>
            <a:fillRect/>
          </a:stretch>
        </p:blipFill>
        <p:spPr bwMode="auto">
          <a:xfrm>
            <a:off x="0" y="0"/>
            <a:ext cx="9144000" cy="6858000"/>
          </a:xfrm>
          <a:prstGeom prst="round2Diag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71472" y="2857496"/>
            <a:ext cx="8286808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</a:rPr>
              <a:t>Как найти площадь  прямоугольника со сторонами </a:t>
            </a:r>
          </a:p>
          <a:p>
            <a:pPr algn="ctr"/>
            <a:r>
              <a:rPr lang="ru-RU" sz="4400" dirty="0" smtClean="0">
                <a:solidFill>
                  <a:srgbClr val="002060"/>
                </a:solidFill>
              </a:rPr>
              <a:t>2 м и 5 м?</a:t>
            </a:r>
          </a:p>
          <a:p>
            <a:pPr lvl="0" algn="ctr"/>
            <a:endParaRPr lang="ru-RU" sz="4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r="-873" b="3490"/>
          <a:stretch>
            <a:fillRect/>
          </a:stretch>
        </p:blipFill>
        <p:spPr bwMode="auto">
          <a:xfrm>
            <a:off x="0" y="0"/>
            <a:ext cx="9144000" cy="6858000"/>
          </a:xfrm>
          <a:prstGeom prst="round2Diag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928662" y="2571744"/>
            <a:ext cx="750099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5400" dirty="0" smtClean="0">
                <a:solidFill>
                  <a:srgbClr val="002060"/>
                </a:solidFill>
              </a:rPr>
              <a:t>Каково главное назначение ЭТ?</a:t>
            </a:r>
          </a:p>
          <a:p>
            <a:pPr algn="ctr"/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r="-873" b="3490"/>
          <a:stretch>
            <a:fillRect/>
          </a:stretch>
        </p:blipFill>
        <p:spPr bwMode="auto">
          <a:xfrm>
            <a:off x="0" y="0"/>
            <a:ext cx="9144000" cy="6858000"/>
          </a:xfrm>
          <a:prstGeom prst="round2Diag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928662" y="2571744"/>
            <a:ext cx="750099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5400" dirty="0" smtClean="0">
                <a:solidFill>
                  <a:srgbClr val="002060"/>
                </a:solidFill>
              </a:rPr>
              <a:t>Что является основным элементом ЭТ?</a:t>
            </a:r>
            <a:endParaRPr lang="ru-RU" sz="5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r="-873" b="3490"/>
          <a:stretch>
            <a:fillRect/>
          </a:stretch>
        </p:blipFill>
        <p:spPr bwMode="auto">
          <a:xfrm>
            <a:off x="0" y="0"/>
            <a:ext cx="9144000" cy="6858000"/>
          </a:xfrm>
          <a:prstGeom prst="round2Diag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928662" y="2571744"/>
            <a:ext cx="750099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5400" dirty="0" smtClean="0">
                <a:solidFill>
                  <a:srgbClr val="002060"/>
                </a:solidFill>
              </a:rPr>
              <a:t>В электронной таблице выделен диапазон ячеек А1:В3. Сколько ячеек входит в этот диапазон?</a:t>
            </a:r>
            <a:endParaRPr lang="ru-RU" sz="5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r="-873" b="3490"/>
          <a:stretch>
            <a:fillRect/>
          </a:stretch>
        </p:blipFill>
        <p:spPr bwMode="auto">
          <a:xfrm>
            <a:off x="0" y="0"/>
            <a:ext cx="9144000" cy="6858000"/>
          </a:xfrm>
          <a:prstGeom prst="round2Diag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714348" y="1928803"/>
            <a:ext cx="750099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400" dirty="0" smtClean="0">
                <a:solidFill>
                  <a:srgbClr val="002060"/>
                </a:solidFill>
              </a:rPr>
              <a:t>Что будет результатом вычислений в ячейке С1?</a:t>
            </a:r>
          </a:p>
          <a:p>
            <a:pPr algn="ctr"/>
            <a:r>
              <a:rPr lang="ru-RU" sz="4000" dirty="0" smtClean="0"/>
              <a:t> </a:t>
            </a:r>
          </a:p>
          <a:p>
            <a:r>
              <a:rPr lang="ru-RU" sz="2800" dirty="0" smtClean="0"/>
              <a:t> </a:t>
            </a:r>
            <a:endParaRPr lang="ru-RU" sz="5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14348" y="3571876"/>
          <a:ext cx="7715304" cy="1785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3076"/>
                <a:gridCol w="1643074"/>
                <a:gridCol w="2143140"/>
                <a:gridCol w="2286014"/>
              </a:tblGrid>
              <a:tr h="892975">
                <a:tc>
                  <a:txBody>
                    <a:bodyPr/>
                    <a:lstStyle/>
                    <a:p>
                      <a:endParaRPr lang="ru-RU" sz="5400" dirty="0">
                        <a:latin typeface="+mj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+mj-lt"/>
                          <a:ea typeface="Calibri"/>
                          <a:cs typeface="Times New Roman"/>
                        </a:rPr>
                        <a:t>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+mj-lt"/>
                          <a:ea typeface="Calibri"/>
                          <a:cs typeface="Times New Roman"/>
                        </a:rPr>
                        <a:t>В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+mj-lt"/>
                          <a:ea typeface="Calibri"/>
                          <a:cs typeface="Times New Roman"/>
                        </a:rPr>
                        <a:t>С</a:t>
                      </a:r>
                    </a:p>
                  </a:txBody>
                  <a:tcPr marL="68580" marR="68580" marT="0" marB="0"/>
                </a:tc>
              </a:tr>
              <a:tr h="892975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latin typeface="+mj-lt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+mj-lt"/>
                          <a:ea typeface="Calibri"/>
                          <a:cs typeface="Times New Roman"/>
                        </a:rPr>
                        <a:t>=А1*2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+mj-lt"/>
                          <a:ea typeface="Calibri"/>
                          <a:cs typeface="Times New Roman"/>
                        </a:rPr>
                        <a:t>=А1+В1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r="-873" b="3490"/>
          <a:stretch>
            <a:fillRect/>
          </a:stretch>
        </p:blipFill>
        <p:spPr bwMode="auto">
          <a:xfrm>
            <a:off x="0" y="0"/>
            <a:ext cx="9144000" cy="6858000"/>
          </a:xfrm>
          <a:prstGeom prst="round2Diag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00034" y="2000240"/>
            <a:ext cx="80010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800" dirty="0" smtClean="0">
                <a:solidFill>
                  <a:srgbClr val="002060"/>
                </a:solidFill>
              </a:rPr>
              <a:t>Найдите ошибку в содержимом одной из ячеек.</a:t>
            </a:r>
            <a:endParaRPr lang="ru-RU" sz="4800" dirty="0">
              <a:solidFill>
                <a:srgbClr val="00206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142976" y="3571876"/>
          <a:ext cx="6357982" cy="26789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3076"/>
                <a:gridCol w="2286014"/>
                <a:gridCol w="2428892"/>
              </a:tblGrid>
              <a:tr h="892975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</a:p>
                  </a:txBody>
                  <a:tcPr marL="68580" marR="68580" marT="0" marB="0"/>
                </a:tc>
              </a:tr>
              <a:tr h="892975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latin typeface="Calibri"/>
                          <a:ea typeface="Calibri"/>
                          <a:cs typeface="Times New Roman"/>
                        </a:rPr>
                        <a:t>=А2+4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92975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latin typeface="Calibri"/>
                          <a:ea typeface="Calibri"/>
                          <a:cs typeface="Times New Roman"/>
                        </a:rPr>
                        <a:t>=В2+А1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r="-873" b="3490"/>
          <a:stretch>
            <a:fillRect/>
          </a:stretch>
        </p:blipFill>
        <p:spPr bwMode="auto">
          <a:xfrm>
            <a:off x="0" y="0"/>
            <a:ext cx="9144000" cy="6858000"/>
          </a:xfrm>
          <a:prstGeom prst="round2Diag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928662" y="2571744"/>
            <a:ext cx="750099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5400" dirty="0" smtClean="0">
                <a:solidFill>
                  <a:srgbClr val="002060"/>
                </a:solidFill>
              </a:rPr>
              <a:t>Что такое абсолютный адрес (ссылка)?</a:t>
            </a:r>
            <a:endParaRPr lang="ru-RU" sz="5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r="-873" b="3490"/>
          <a:stretch>
            <a:fillRect/>
          </a:stretch>
        </p:blipFill>
        <p:spPr bwMode="auto">
          <a:xfrm>
            <a:off x="0" y="0"/>
            <a:ext cx="9144000" cy="6858000"/>
          </a:xfrm>
          <a:prstGeom prst="round2Diag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928662" y="2571744"/>
            <a:ext cx="750099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5400" dirty="0" smtClean="0">
                <a:solidFill>
                  <a:srgbClr val="002060"/>
                </a:solidFill>
              </a:rPr>
              <a:t>Что такое относительный адрес (ссылка)?</a:t>
            </a:r>
            <a:endParaRPr lang="ru-RU" sz="5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r="-873" b="3490"/>
          <a:stretch>
            <a:fillRect/>
          </a:stretch>
        </p:blipFill>
        <p:spPr bwMode="auto">
          <a:xfrm>
            <a:off x="0" y="0"/>
            <a:ext cx="9144000" cy="6858000"/>
          </a:xfrm>
          <a:prstGeom prst="round2Diag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71472" y="1643050"/>
            <a:ext cx="82868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000" dirty="0" smtClean="0">
                <a:solidFill>
                  <a:srgbClr val="002060"/>
                </a:solidFill>
              </a:rPr>
              <a:t>Надо ли набирать формулы в каждой из ячеек В3 и В4 или можно занести их в эти ячейки как-то быстрее?</a:t>
            </a:r>
            <a:endParaRPr lang="ru-RU" sz="4000" dirty="0">
              <a:solidFill>
                <a:srgbClr val="00206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357290" y="3429000"/>
          <a:ext cx="6357982" cy="30718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3076"/>
                <a:gridCol w="2286014"/>
                <a:gridCol w="2428892"/>
              </a:tblGrid>
              <a:tr h="614367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</a:p>
                  </a:txBody>
                  <a:tcPr marL="68580" marR="68580" marT="0" marB="0"/>
                </a:tc>
              </a:tr>
              <a:tr h="614367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Calibri"/>
                          <a:ea typeface="Calibri"/>
                          <a:cs typeface="Times New Roman"/>
                        </a:rPr>
                        <a:t>Месяц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Calibri"/>
                          <a:ea typeface="Calibri"/>
                          <a:cs typeface="Times New Roman"/>
                        </a:rPr>
                        <a:t>Год</a:t>
                      </a:r>
                    </a:p>
                  </a:txBody>
                  <a:tcPr marL="68580" marR="68580" marT="0" marB="0"/>
                </a:tc>
              </a:tr>
              <a:tr h="614367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Calibri"/>
                          <a:cs typeface="Times New Roman"/>
                        </a:rPr>
                        <a:t>1600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Calibri"/>
                          <a:ea typeface="Calibri"/>
                          <a:cs typeface="Times New Roman"/>
                        </a:rPr>
                        <a:t>=А2*12</a:t>
                      </a:r>
                    </a:p>
                  </a:txBody>
                  <a:tcPr marL="68580" marR="68580" marT="0" marB="0"/>
                </a:tc>
              </a:tr>
              <a:tr h="614367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Calibri"/>
                          <a:cs typeface="Times New Roman"/>
                        </a:rPr>
                        <a:t>1350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Calibri"/>
                          <a:ea typeface="Calibri"/>
                          <a:cs typeface="Times New Roman"/>
                        </a:rPr>
                        <a:t>    =</a:t>
                      </a:r>
                      <a:r>
                        <a:rPr lang="ru-RU" sz="2800" dirty="0">
                          <a:latin typeface="Calibri"/>
                          <a:ea typeface="Calibri"/>
                          <a:cs typeface="Times New Roman"/>
                        </a:rPr>
                        <a:t>А3*12</a:t>
                      </a:r>
                    </a:p>
                  </a:txBody>
                  <a:tcPr marL="68580" marR="68580" marT="0" marB="0"/>
                </a:tc>
              </a:tr>
              <a:tr h="614367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Calibri"/>
                          <a:ea typeface="Calibri"/>
                          <a:cs typeface="Times New Roman"/>
                        </a:rPr>
                        <a:t>2200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Calibri"/>
                          <a:ea typeface="Calibri"/>
                          <a:cs typeface="Times New Roman"/>
                        </a:rPr>
                        <a:t>    =</a:t>
                      </a:r>
                      <a:r>
                        <a:rPr lang="ru-RU" sz="2800" dirty="0">
                          <a:latin typeface="Calibri"/>
                          <a:ea typeface="Calibri"/>
                          <a:cs typeface="Times New Roman"/>
                        </a:rPr>
                        <a:t>А4*12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296</Words>
  <Application>Microsoft Office PowerPoint</Application>
  <PresentationFormat>Экран (4:3)</PresentationFormat>
  <Paragraphs>93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Составление формул с относительными и абсолютными ссылками в электронных таблицах Microsoft Excel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Составление формул с относительными и абсолютными ссылками в электронных таблицах Microsoft Excel</dc:title>
  <cp:lastModifiedBy>Хозяин</cp:lastModifiedBy>
  <cp:revision>4</cp:revision>
  <dcterms:modified xsi:type="dcterms:W3CDTF">2010-01-10T15:23:56Z</dcterms:modified>
</cp:coreProperties>
</file>